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7" r:id="rId2"/>
    <p:sldId id="279" r:id="rId3"/>
    <p:sldId id="278" r:id="rId4"/>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defaultTextStyle>
    <a:defPPr>
      <a:defRPr lang="en-US"/>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7" algn="l" defTabSz="914339" rtl="0" eaLnBrk="1" latinLnBrk="0" hangingPunct="1">
      <a:defRPr sz="1800" kern="1200">
        <a:solidFill>
          <a:schemeClr val="tx1"/>
        </a:solidFill>
        <a:latin typeface="+mn-lt"/>
        <a:ea typeface="+mn-ea"/>
        <a:cs typeface="+mn-cs"/>
      </a:defRPr>
    </a:lvl8pPr>
    <a:lvl9pPr marL="3657357" algn="l" defTabSz="9143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9" autoAdjust="0"/>
  </p:normalViewPr>
  <p:slideViewPr>
    <p:cSldViewPr>
      <p:cViewPr varScale="1">
        <p:scale>
          <a:sx n="85" d="100"/>
          <a:sy n="85" d="100"/>
        </p:scale>
        <p:origin x="96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9A341-1322-447F-BE82-BB94431C38D4}" type="datetimeFigureOut">
              <a:rPr lang="en-US" smtClean="0"/>
              <a:t>4/19/2022</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FEDF0-894E-4C52-826B-4CC788C91E6E}" type="slidenum">
              <a:rPr lang="en-US" smtClean="0"/>
              <a:t>‹#›</a:t>
            </a:fld>
            <a:endParaRPr lang="en-US"/>
          </a:p>
        </p:txBody>
      </p:sp>
    </p:spTree>
    <p:extLst>
      <p:ext uri="{BB962C8B-B14F-4D97-AF65-F5344CB8AC3E}">
        <p14:creationId xmlns:p14="http://schemas.microsoft.com/office/powerpoint/2010/main" val="2448095122"/>
      </p:ext>
    </p:extLst>
  </p:cSld>
  <p:clrMap bg1="lt1" tx1="dk1" bg2="lt2" tx2="dk2" accent1="accent1" accent2="accent2" accent3="accent3" accent4="accent4" accent5="accent5" accent6="accent6" hlink="hlink" folHlink="folHlink"/>
  <p:notesStyle>
    <a:lvl1pPr marL="0" algn="l" defTabSz="914339" rtl="0" eaLnBrk="1" latinLnBrk="0" hangingPunct="1">
      <a:defRPr sz="1200" kern="1200">
        <a:solidFill>
          <a:schemeClr val="tx1"/>
        </a:solidFill>
        <a:latin typeface="+mn-lt"/>
        <a:ea typeface="+mn-ea"/>
        <a:cs typeface="+mn-cs"/>
      </a:defRPr>
    </a:lvl1pPr>
    <a:lvl2pPr marL="457170" algn="l" defTabSz="914339" rtl="0" eaLnBrk="1" latinLnBrk="0" hangingPunct="1">
      <a:defRPr sz="1200" kern="1200">
        <a:solidFill>
          <a:schemeClr val="tx1"/>
        </a:solidFill>
        <a:latin typeface="+mn-lt"/>
        <a:ea typeface="+mn-ea"/>
        <a:cs typeface="+mn-cs"/>
      </a:defRPr>
    </a:lvl2pPr>
    <a:lvl3pPr marL="914339" algn="l" defTabSz="914339" rtl="0" eaLnBrk="1" latinLnBrk="0" hangingPunct="1">
      <a:defRPr sz="1200" kern="1200">
        <a:solidFill>
          <a:schemeClr val="tx1"/>
        </a:solidFill>
        <a:latin typeface="+mn-lt"/>
        <a:ea typeface="+mn-ea"/>
        <a:cs typeface="+mn-cs"/>
      </a:defRPr>
    </a:lvl3pPr>
    <a:lvl4pPr marL="1371509" algn="l" defTabSz="914339" rtl="0" eaLnBrk="1" latinLnBrk="0" hangingPunct="1">
      <a:defRPr sz="1200" kern="1200">
        <a:solidFill>
          <a:schemeClr val="tx1"/>
        </a:solidFill>
        <a:latin typeface="+mn-lt"/>
        <a:ea typeface="+mn-ea"/>
        <a:cs typeface="+mn-cs"/>
      </a:defRPr>
    </a:lvl4pPr>
    <a:lvl5pPr marL="1828678" algn="l" defTabSz="914339" rtl="0" eaLnBrk="1" latinLnBrk="0" hangingPunct="1">
      <a:defRPr sz="1200" kern="1200">
        <a:solidFill>
          <a:schemeClr val="tx1"/>
        </a:solidFill>
        <a:latin typeface="+mn-lt"/>
        <a:ea typeface="+mn-ea"/>
        <a:cs typeface="+mn-cs"/>
      </a:defRPr>
    </a:lvl5pPr>
    <a:lvl6pPr marL="2285848" algn="l" defTabSz="914339" rtl="0" eaLnBrk="1" latinLnBrk="0" hangingPunct="1">
      <a:defRPr sz="1200" kern="1200">
        <a:solidFill>
          <a:schemeClr val="tx1"/>
        </a:solidFill>
        <a:latin typeface="+mn-lt"/>
        <a:ea typeface="+mn-ea"/>
        <a:cs typeface="+mn-cs"/>
      </a:defRPr>
    </a:lvl6pPr>
    <a:lvl7pPr marL="2743017" algn="l" defTabSz="914339" rtl="0" eaLnBrk="1" latinLnBrk="0" hangingPunct="1">
      <a:defRPr sz="1200" kern="1200">
        <a:solidFill>
          <a:schemeClr val="tx1"/>
        </a:solidFill>
        <a:latin typeface="+mn-lt"/>
        <a:ea typeface="+mn-ea"/>
        <a:cs typeface="+mn-cs"/>
      </a:defRPr>
    </a:lvl7pPr>
    <a:lvl8pPr marL="3200187" algn="l" defTabSz="914339" rtl="0" eaLnBrk="1" latinLnBrk="0" hangingPunct="1">
      <a:defRPr sz="1200" kern="1200">
        <a:solidFill>
          <a:schemeClr val="tx1"/>
        </a:solidFill>
        <a:latin typeface="+mn-lt"/>
        <a:ea typeface="+mn-ea"/>
        <a:cs typeface="+mn-cs"/>
      </a:defRPr>
    </a:lvl8pPr>
    <a:lvl9pPr marL="3657357" algn="l" defTabSz="91433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028700"/>
            <a:ext cx="7851648" cy="1371600"/>
          </a:xfrm>
          <a:ln>
            <a:noFill/>
          </a:ln>
        </p:spPr>
        <p:txBody>
          <a:bodyPr vert="horz" tIns="0" rIns="18287"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2421402"/>
            <a:ext cx="7854696" cy="1314450"/>
          </a:xfrm>
        </p:spPr>
        <p:txBody>
          <a:bodyPr lIns="0" rIns="18287"/>
          <a:lstStyle>
            <a:lvl1pPr marL="0" marR="45717" indent="0" algn="r">
              <a:buNone/>
              <a:defRPr>
                <a:solidFill>
                  <a:schemeClr val="tx1"/>
                </a:solidFill>
              </a:defRPr>
            </a:lvl1pPr>
            <a:lvl2pPr marL="457170" indent="0" algn="ctr">
              <a:buNone/>
            </a:lvl2pPr>
            <a:lvl3pPr marL="914339" indent="0" algn="ctr">
              <a:buNone/>
            </a:lvl3pPr>
            <a:lvl4pPr marL="1371509" indent="0" algn="ctr">
              <a:buNone/>
            </a:lvl4pPr>
            <a:lvl5pPr marL="1828678" indent="0" algn="ctr">
              <a:buNone/>
            </a:lvl5pPr>
            <a:lvl6pPr marL="2285848" indent="0" algn="ctr">
              <a:buNone/>
            </a:lvl6pPr>
            <a:lvl7pPr marL="2743017" indent="0" algn="ctr">
              <a:buNone/>
            </a:lvl7pPr>
            <a:lvl8pPr marL="3200187" indent="0" algn="ctr">
              <a:buNone/>
            </a:lvl8pPr>
            <a:lvl9pPr marL="3657357"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4EFA8E3D-DF5F-4930-A64C-CF1B6B6B2744}" type="datetimeFigureOut">
              <a:rPr lang="en-US" smtClean="0"/>
              <a:t>4/19/2022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4EFA8E3D-DF5F-4930-A64C-CF1B6B6B274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1"/>
            <a:ext cx="2057400" cy="3908822"/>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4EFA8E3D-DF5F-4930-A64C-CF1B6B6B274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4EFA8E3D-DF5F-4930-A64C-CF1B6B6B274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028500"/>
            <a:ext cx="7772400" cy="1132284"/>
          </a:xfrm>
        </p:spPr>
        <p:txBody>
          <a:bodyPr lIns="45717" rIns="45717"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4EFA8E3D-DF5F-4930-A64C-CF1B6B6B274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1" y="528066"/>
            <a:ext cx="8229600" cy="85725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1"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4EFA8E3D-DF5F-4930-A64C-CF1B6B6B274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1" y="528066"/>
            <a:ext cx="8229600" cy="857250"/>
          </a:xfrm>
        </p:spPr>
        <p:txBody>
          <a:bodyPr tIns="45717"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391436"/>
            <a:ext cx="4040188" cy="494514"/>
          </a:xfrm>
        </p:spPr>
        <p:txBody>
          <a:bodyPr lIns="45717" tIns="0" rIns="45717"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7" y="1394819"/>
            <a:ext cx="4041775" cy="491133"/>
          </a:xfrm>
        </p:spPr>
        <p:txBody>
          <a:bodyPr lIns="45717" tIns="0" rIns="45717"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1885951"/>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7" y="1885951"/>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4EFA8E3D-DF5F-4930-A64C-CF1B6B6B2744}"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1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4EFA8E3D-DF5F-4930-A64C-CF1B6B6B2744}"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A8E3D-DF5F-4930-A64C-CF1B6B6B2744}"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257300"/>
            <a:ext cx="2743200" cy="3429000"/>
          </a:xfrm>
        </p:spPr>
        <p:txBody>
          <a:bodyPr lIns="18287" rIns="18287"/>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4EFA8E3D-DF5F-4930-A64C-CF1B6B6B274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E380-8A93-43E6-98C7-72CDD85FCE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4"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434" tIns="45717" rIns="91434" bIns="45717" rtlCol="0" anchor="ctr"/>
          <a:lstStyle/>
          <a:p>
            <a:pPr algn="ctr" eaLnBrk="1" latinLnBrk="0" hangingPunct="1"/>
            <a:endParaRPr kumimoji="0" lang="en-US"/>
          </a:p>
        </p:txBody>
      </p:sp>
      <p:sp>
        <p:nvSpPr>
          <p:cNvPr id="12" name="Right Triangle 11"/>
          <p:cNvSpPr/>
          <p:nvPr/>
        </p:nvSpPr>
        <p:spPr>
          <a:xfrm rot="420000" flipV="1">
            <a:off x="8004135"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434" tIns="45717" rIns="91434" bIns="45717" rtlCol="0" anchor="ctr"/>
          <a:lstStyle/>
          <a:p>
            <a:pPr algn="ctr" eaLnBrk="1" latinLnBrk="0" hangingPunct="1"/>
            <a:endParaRPr kumimoji="0" lang="en-US"/>
          </a:p>
        </p:txBody>
      </p:sp>
      <p:sp>
        <p:nvSpPr>
          <p:cNvPr id="2" name="Title 1"/>
          <p:cNvSpPr>
            <a:spLocks noGrp="1"/>
          </p:cNvSpPr>
          <p:nvPr>
            <p:ph type="title"/>
          </p:nvPr>
        </p:nvSpPr>
        <p:spPr>
          <a:xfrm>
            <a:off x="609600" y="882748"/>
            <a:ext cx="2212848" cy="1186966"/>
          </a:xfrm>
        </p:spPr>
        <p:txBody>
          <a:bodyPr vert="horz" lIns="45717" tIns="45717" rIns="45717" bIns="45717"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121589"/>
            <a:ext cx="2209800" cy="1634490"/>
          </a:xfrm>
        </p:spPr>
        <p:txBody>
          <a:bodyPr lIns="64004" rIns="45717" bIns="45717"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4EFA8E3D-DF5F-4930-A64C-CF1B6B6B274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4"/>
            <a:ext cx="609600" cy="273844"/>
          </a:xfrm>
        </p:spPr>
        <p:txBody>
          <a:bodyPr/>
          <a:lstStyle/>
          <a:p>
            <a:fld id="{E414E380-8A93-43E6-98C7-72CDD85FCE2D}" type="slidenum">
              <a:rPr lang="en-US" smtClean="0"/>
              <a:t>‹#›</a:t>
            </a:fld>
            <a:endParaRPr lang="en-US"/>
          </a:p>
        </p:txBody>
      </p:sp>
      <p:sp>
        <p:nvSpPr>
          <p:cNvPr id="3" name="Picture Placeholder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4362452"/>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70"/>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3BBF0"/>
            </a:gs>
            <a:gs pos="0">
              <a:schemeClr val="accent1">
                <a:tint val="66000"/>
                <a:satMod val="160000"/>
              </a:schemeClr>
            </a:gs>
            <a:gs pos="99000">
              <a:schemeClr val="accent1">
                <a:tint val="44500"/>
                <a:satMod val="160000"/>
              </a:schemeClr>
            </a:gs>
            <a:gs pos="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357"/>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7"/>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34" tIns="45717" rIns="91434" bIns="45717"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1" y="528066"/>
            <a:ext cx="8229600" cy="857250"/>
          </a:xfrm>
          <a:prstGeom prst="rect">
            <a:avLst/>
          </a:prstGeom>
        </p:spPr>
        <p:txBody>
          <a:bodyPr vert="horz" lIns="0" tIns="45717"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1" y="1451610"/>
            <a:ext cx="8229600" cy="3291840"/>
          </a:xfrm>
          <a:prstGeom prst="rect">
            <a:avLst/>
          </a:prstGeom>
        </p:spPr>
        <p:txBody>
          <a:bodyPr vert="horz" lIns="91434" tIns="45717" rIns="91434" bIns="45717">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FA8E3D-DF5F-4930-A64C-CF1B6B6B2744}" type="datetimeFigureOut">
              <a:rPr lang="en-US" smtClean="0"/>
              <a:t>4/19/2022</a:t>
            </a:fld>
            <a:endParaRPr lang="en-US"/>
          </a:p>
        </p:txBody>
      </p:sp>
      <p:sp>
        <p:nvSpPr>
          <p:cNvPr id="22" name="Footer Placeholder 21"/>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14E380-8A93-43E6-98C7-72CDD85FCE2D}"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01" indent="-274301"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37" indent="-246872"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339" indent="-246872"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641" indent="-210298"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942" indent="-210298"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245" indent="-210298"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112" indent="-18286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414" indent="-18286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716" indent="-18286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0" algn="l" rtl="0" eaLnBrk="1" latinLnBrk="0" hangingPunct="1">
        <a:defRPr kumimoji="0" kern="1200">
          <a:solidFill>
            <a:schemeClr val="tx1"/>
          </a:solidFill>
          <a:latin typeface="+mn-lt"/>
          <a:ea typeface="+mn-ea"/>
          <a:cs typeface="+mn-cs"/>
        </a:defRPr>
      </a:lvl2pPr>
      <a:lvl3pPr marL="914339" algn="l" rtl="0" eaLnBrk="1" latinLnBrk="0" hangingPunct="1">
        <a:defRPr kumimoji="0" kern="1200">
          <a:solidFill>
            <a:schemeClr val="tx1"/>
          </a:solidFill>
          <a:latin typeface="+mn-lt"/>
          <a:ea typeface="+mn-ea"/>
          <a:cs typeface="+mn-cs"/>
        </a:defRPr>
      </a:lvl3pPr>
      <a:lvl4pPr marL="1371509" algn="l" rtl="0" eaLnBrk="1" latinLnBrk="0" hangingPunct="1">
        <a:defRPr kumimoji="0" kern="1200">
          <a:solidFill>
            <a:schemeClr val="tx1"/>
          </a:solidFill>
          <a:latin typeface="+mn-lt"/>
          <a:ea typeface="+mn-ea"/>
          <a:cs typeface="+mn-cs"/>
        </a:defRPr>
      </a:lvl4pPr>
      <a:lvl5pPr marL="1828678" algn="l" rtl="0" eaLnBrk="1" latinLnBrk="0" hangingPunct="1">
        <a:defRPr kumimoji="0" kern="1200">
          <a:solidFill>
            <a:schemeClr val="tx1"/>
          </a:solidFill>
          <a:latin typeface="+mn-lt"/>
          <a:ea typeface="+mn-ea"/>
          <a:cs typeface="+mn-cs"/>
        </a:defRPr>
      </a:lvl5pPr>
      <a:lvl6pPr marL="2285848" algn="l" rtl="0" eaLnBrk="1" latinLnBrk="0" hangingPunct="1">
        <a:defRPr kumimoji="0" kern="1200">
          <a:solidFill>
            <a:schemeClr val="tx1"/>
          </a:solidFill>
          <a:latin typeface="+mn-lt"/>
          <a:ea typeface="+mn-ea"/>
          <a:cs typeface="+mn-cs"/>
        </a:defRPr>
      </a:lvl6pPr>
      <a:lvl7pPr marL="2743017" algn="l" rtl="0" eaLnBrk="1" latinLnBrk="0" hangingPunct="1">
        <a:defRPr kumimoji="0" kern="1200">
          <a:solidFill>
            <a:schemeClr val="tx1"/>
          </a:solidFill>
          <a:latin typeface="+mn-lt"/>
          <a:ea typeface="+mn-ea"/>
          <a:cs typeface="+mn-cs"/>
        </a:defRPr>
      </a:lvl7pPr>
      <a:lvl8pPr marL="3200187" algn="l" rtl="0" eaLnBrk="1" latinLnBrk="0" hangingPunct="1">
        <a:defRPr kumimoji="0" kern="1200">
          <a:solidFill>
            <a:schemeClr val="tx1"/>
          </a:solidFill>
          <a:latin typeface="+mn-lt"/>
          <a:ea typeface="+mn-ea"/>
          <a:cs typeface="+mn-cs"/>
        </a:defRPr>
      </a:lvl8pPr>
      <a:lvl9pPr marL="365735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524000" y="1581150"/>
            <a:ext cx="5486400" cy="954107"/>
          </a:xfrm>
          <a:prstGeom prst="rect">
            <a:avLst/>
          </a:prstGeom>
        </p:spPr>
        <p:txBody>
          <a:bodyPr wrap="square">
            <a:spAutoFit/>
          </a:bodyPr>
          <a:lstStyle/>
          <a:p>
            <a:pPr algn="ctr"/>
            <a:r>
              <a:rPr lang="en-US" sz="2800" b="1" dirty="0">
                <a:solidFill>
                  <a:prstClr val="black"/>
                </a:solidFill>
                <a:latin typeface="Times New Roman"/>
                <a:ea typeface="Calibri"/>
                <a:cs typeface="Arial"/>
              </a:rPr>
              <a:t> </a:t>
            </a:r>
          </a:p>
          <a:p>
            <a:pPr algn="ctr"/>
            <a:r>
              <a:rPr lang="en-US" sz="2800" b="1" dirty="0">
                <a:solidFill>
                  <a:prstClr val="black"/>
                </a:solidFill>
                <a:latin typeface="Times New Roman"/>
                <a:ea typeface="Calibri"/>
                <a:cs typeface="Arial"/>
              </a:rPr>
              <a:t> Differential white blood cell count</a:t>
            </a:r>
            <a:endParaRPr lang="ar-IQ" sz="2800" dirty="0"/>
          </a:p>
        </p:txBody>
      </p:sp>
    </p:spTree>
    <p:extLst>
      <p:ext uri="{BB962C8B-B14F-4D97-AF65-F5344CB8AC3E}">
        <p14:creationId xmlns:p14="http://schemas.microsoft.com/office/powerpoint/2010/main" val="57149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57244"/>
            <a:ext cx="8153400" cy="4552015"/>
          </a:xfrm>
          <a:prstGeom prst="rect">
            <a:avLst/>
          </a:prstGeom>
        </p:spPr>
        <p:txBody>
          <a:bodyPr wrap="square">
            <a:spAutoFit/>
          </a:bodyPr>
          <a:lstStyle/>
          <a:p>
            <a:pPr marL="457200" lvl="0" indent="-457200">
              <a:lnSpc>
                <a:spcPct val="115000"/>
              </a:lnSpc>
              <a:buFont typeface="+mj-lt"/>
              <a:buAutoNum type="alphaUcPeriod" startAt="2"/>
            </a:pPr>
            <a:r>
              <a:rPr lang="en-US" sz="2000" b="1" dirty="0">
                <a:latin typeface="Times New Roman"/>
                <a:ea typeface="Calibri"/>
                <a:cs typeface="Arial"/>
              </a:rPr>
              <a:t>Giemsa stain</a:t>
            </a:r>
          </a:p>
          <a:p>
            <a:pPr marL="457200">
              <a:lnSpc>
                <a:spcPct val="115000"/>
              </a:lnSpc>
            </a:pPr>
            <a:r>
              <a:rPr lang="en-US" sz="2000" dirty="0">
                <a:latin typeface="Times New Roman"/>
                <a:ea typeface="Calibri"/>
                <a:cs typeface="Arial"/>
              </a:rPr>
              <a:t>Giemsa powder     0.3 mg</a:t>
            </a:r>
          </a:p>
          <a:p>
            <a:pPr marL="457200">
              <a:lnSpc>
                <a:spcPct val="115000"/>
              </a:lnSpc>
            </a:pPr>
            <a:r>
              <a:rPr lang="en-US" sz="2000" dirty="0">
                <a:latin typeface="Times New Roman"/>
                <a:ea typeface="Calibri"/>
                <a:cs typeface="Arial"/>
              </a:rPr>
              <a:t>Glycerin               25 ml</a:t>
            </a:r>
          </a:p>
          <a:p>
            <a:pPr marL="457200">
              <a:lnSpc>
                <a:spcPct val="115000"/>
              </a:lnSpc>
            </a:pPr>
            <a:r>
              <a:rPr lang="en-US" sz="2000" dirty="0">
                <a:latin typeface="Times New Roman"/>
                <a:ea typeface="Calibri"/>
                <a:cs typeface="Arial"/>
              </a:rPr>
              <a:t>Methyl alcohol     25ml</a:t>
            </a:r>
          </a:p>
          <a:p>
            <a:pPr marL="457200">
              <a:lnSpc>
                <a:spcPct val="115000"/>
              </a:lnSpc>
            </a:pPr>
            <a:endParaRPr lang="en-US" sz="2000" dirty="0">
              <a:latin typeface="Times New Roman"/>
              <a:ea typeface="Calibri"/>
              <a:cs typeface="Arial"/>
            </a:endParaRPr>
          </a:p>
          <a:p>
            <a:pPr>
              <a:lnSpc>
                <a:spcPct val="115000"/>
              </a:lnSpc>
            </a:pPr>
            <a:r>
              <a:rPr lang="en-US" sz="2000" dirty="0">
                <a:latin typeface="Times New Roman"/>
                <a:ea typeface="Calibri"/>
                <a:cs typeface="Arial"/>
              </a:rPr>
              <a:t>This makes stock solution and before use it has to be diluted by adding 1 ml (stain) to 9 ml buffered water.</a:t>
            </a:r>
          </a:p>
          <a:p>
            <a:pPr>
              <a:lnSpc>
                <a:spcPct val="115000"/>
              </a:lnSpc>
            </a:pPr>
            <a:endParaRPr lang="en-US" sz="2000" dirty="0">
              <a:latin typeface="Times New Roman"/>
              <a:ea typeface="Calibri"/>
              <a:cs typeface="Arial"/>
            </a:endParaRPr>
          </a:p>
          <a:p>
            <a:pPr>
              <a:lnSpc>
                <a:spcPct val="115000"/>
              </a:lnSpc>
            </a:pPr>
            <a:r>
              <a:rPr lang="en-US" sz="2000" dirty="0">
                <a:latin typeface="Times New Roman"/>
                <a:ea typeface="Calibri"/>
                <a:cs typeface="Arial"/>
              </a:rPr>
              <a:t> Method of staining</a:t>
            </a:r>
          </a:p>
          <a:p>
            <a:pPr marL="342900" lvl="0" indent="-342900">
              <a:lnSpc>
                <a:spcPct val="115000"/>
              </a:lnSpc>
              <a:buFont typeface="+mj-lt"/>
              <a:buAutoNum type="arabicPeriod"/>
            </a:pPr>
            <a:r>
              <a:rPr lang="en-US" sz="2000" dirty="0">
                <a:latin typeface="Times New Roman"/>
                <a:ea typeface="Calibri"/>
                <a:cs typeface="Arial"/>
              </a:rPr>
              <a:t>The blood is fixed with methyl alcohol for 2 minutes. </a:t>
            </a:r>
          </a:p>
          <a:p>
            <a:pPr marL="342900" lvl="0" indent="-342900">
              <a:lnSpc>
                <a:spcPct val="115000"/>
              </a:lnSpc>
              <a:buFont typeface="+mj-lt"/>
              <a:buAutoNum type="arabicPeriod"/>
            </a:pPr>
            <a:r>
              <a:rPr lang="en-US" sz="2000" dirty="0">
                <a:latin typeface="Times New Roman"/>
                <a:ea typeface="Calibri"/>
                <a:cs typeface="Arial"/>
              </a:rPr>
              <a:t>Pour Giemsa stain diluted 1:9 with buffer over the smear for 8-10 minutes. </a:t>
            </a:r>
          </a:p>
          <a:p>
            <a:pPr marL="342900" lvl="0" indent="-342900">
              <a:lnSpc>
                <a:spcPct val="115000"/>
              </a:lnSpc>
              <a:buFont typeface="+mj-lt"/>
              <a:buAutoNum type="arabicPeriod"/>
            </a:pPr>
            <a:r>
              <a:rPr lang="en-US" sz="2000" dirty="0">
                <a:latin typeface="Times New Roman"/>
                <a:ea typeface="Calibri"/>
                <a:cs typeface="Arial"/>
              </a:rPr>
              <a:t>Wash off with buffer and dry.</a:t>
            </a:r>
          </a:p>
          <a:p>
            <a:pPr marL="457200">
              <a:lnSpc>
                <a:spcPct val="115000"/>
              </a:lnSpc>
            </a:pPr>
            <a:endParaRPr lang="en-US" sz="1200" dirty="0">
              <a:effectLst/>
              <a:latin typeface="Calibri"/>
              <a:ea typeface="Calibri"/>
              <a:cs typeface="Arial"/>
            </a:endParaRPr>
          </a:p>
        </p:txBody>
      </p:sp>
    </p:spTree>
    <p:extLst>
      <p:ext uri="{BB962C8B-B14F-4D97-AF65-F5344CB8AC3E}">
        <p14:creationId xmlns:p14="http://schemas.microsoft.com/office/powerpoint/2010/main" val="188062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285750"/>
            <a:ext cx="8458200" cy="3490186"/>
          </a:xfrm>
          <a:prstGeom prst="rect">
            <a:avLst/>
          </a:prstGeom>
        </p:spPr>
        <p:txBody>
          <a:bodyPr wrap="square">
            <a:spAutoFit/>
          </a:bodyPr>
          <a:lstStyle/>
          <a:p>
            <a:pPr algn="just">
              <a:lnSpc>
                <a:spcPct val="115000"/>
              </a:lnSpc>
            </a:pPr>
            <a:r>
              <a:rPr lang="en-US" sz="2400" b="1" u="sng" dirty="0">
                <a:latin typeface="Times New Roman"/>
                <a:ea typeface="Calibri"/>
                <a:cs typeface="Arial"/>
              </a:rPr>
              <a:t>Examination of a blood film</a:t>
            </a:r>
            <a:endParaRPr lang="en-US" sz="1600" dirty="0">
              <a:latin typeface="Calibri"/>
              <a:ea typeface="Calibri"/>
              <a:cs typeface="Arial"/>
            </a:endParaRPr>
          </a:p>
          <a:p>
            <a:pPr algn="just">
              <a:lnSpc>
                <a:spcPct val="115000"/>
              </a:lnSpc>
            </a:pPr>
            <a:r>
              <a:rPr lang="en-US" sz="2400" dirty="0">
                <a:latin typeface="Times New Roman"/>
                <a:ea typeface="Calibri"/>
                <a:cs typeface="Arial"/>
              </a:rPr>
              <a:t>       There are several  necessary step in the examination of a peripheral blood smear:</a:t>
            </a:r>
            <a:endParaRPr lang="en-US" sz="1600" dirty="0">
              <a:latin typeface="Calibri"/>
              <a:ea typeface="Calibri"/>
              <a:cs typeface="Arial"/>
            </a:endParaRPr>
          </a:p>
          <a:p>
            <a:pPr marL="342900" lvl="0" indent="-342900" algn="just">
              <a:lnSpc>
                <a:spcPct val="115000"/>
              </a:lnSpc>
              <a:buFont typeface="+mj-lt"/>
              <a:buAutoNum type="arabicPeriod"/>
            </a:pPr>
            <a:r>
              <a:rPr lang="en-US" sz="2400" dirty="0">
                <a:latin typeface="Times New Roman"/>
                <a:ea typeface="Calibri"/>
                <a:cs typeface="Arial"/>
              </a:rPr>
              <a:t>Under the low- power (10X), determine the overall staining quality of the blood smear. </a:t>
            </a:r>
            <a:endParaRPr lang="en-US" sz="1600" dirty="0">
              <a:latin typeface="Calibri"/>
              <a:ea typeface="Calibri"/>
              <a:cs typeface="Arial"/>
            </a:endParaRPr>
          </a:p>
          <a:p>
            <a:pPr marL="342900" lvl="0" indent="-342900" algn="just">
              <a:lnSpc>
                <a:spcPct val="115000"/>
              </a:lnSpc>
              <a:buFont typeface="+mj-lt"/>
              <a:buAutoNum type="arabicPeriod"/>
            </a:pPr>
            <a:r>
              <a:rPr lang="en-US" sz="2400" dirty="0">
                <a:latin typeface="Times New Roman"/>
                <a:ea typeface="Calibri"/>
                <a:cs typeface="Arial"/>
              </a:rPr>
              <a:t>Determine if there is a good distribution of cells on the smear.</a:t>
            </a:r>
            <a:endParaRPr lang="en-US" sz="1600" dirty="0">
              <a:latin typeface="Calibri"/>
              <a:ea typeface="Calibri"/>
              <a:cs typeface="Arial"/>
            </a:endParaRPr>
          </a:p>
          <a:p>
            <a:pPr marL="342900" lvl="0" indent="-342900" algn="just">
              <a:lnSpc>
                <a:spcPct val="115000"/>
              </a:lnSpc>
              <a:buFont typeface="+mj-lt"/>
              <a:buAutoNum type="arabicPeriod"/>
            </a:pPr>
            <a:r>
              <a:rPr lang="en-US" sz="2400" dirty="0">
                <a:latin typeface="Times New Roman"/>
                <a:ea typeface="Calibri"/>
                <a:cs typeface="Arial"/>
              </a:rPr>
              <a:t>Find an optimal area for the detailed examination and enumeration of cells.</a:t>
            </a:r>
            <a:endParaRPr lang="en-US" sz="1600" dirty="0">
              <a:effectLst/>
              <a:latin typeface="Calibri"/>
              <a:ea typeface="Calibri"/>
              <a:cs typeface="Arial"/>
            </a:endParaRPr>
          </a:p>
        </p:txBody>
      </p:sp>
    </p:spTree>
    <p:extLst>
      <p:ext uri="{BB962C8B-B14F-4D97-AF65-F5344CB8AC3E}">
        <p14:creationId xmlns:p14="http://schemas.microsoft.com/office/powerpoint/2010/main" val="356460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09550"/>
            <a:ext cx="8229600" cy="4312784"/>
          </a:xfrm>
          <a:prstGeom prst="rect">
            <a:avLst/>
          </a:prstGeom>
        </p:spPr>
        <p:txBody>
          <a:bodyPr wrap="square">
            <a:spAutoFit/>
          </a:bodyPr>
          <a:lstStyle/>
          <a:p>
            <a:pPr algn="just">
              <a:lnSpc>
                <a:spcPct val="115000"/>
              </a:lnSpc>
            </a:pPr>
            <a:r>
              <a:rPr lang="en-US" sz="2400" b="1" u="sng" dirty="0">
                <a:latin typeface="Times New Roman"/>
                <a:ea typeface="Calibri"/>
                <a:cs typeface="Arial"/>
              </a:rPr>
              <a:t>The count</a:t>
            </a:r>
            <a:endParaRPr lang="en-US" sz="1600" dirty="0">
              <a:latin typeface="Calibri"/>
              <a:ea typeface="Calibri"/>
              <a:cs typeface="Arial"/>
            </a:endParaRPr>
          </a:p>
          <a:p>
            <a:pPr algn="just">
              <a:lnSpc>
                <a:spcPct val="115000"/>
              </a:lnSpc>
            </a:pPr>
            <a:r>
              <a:rPr lang="en-US" sz="2400" dirty="0">
                <a:latin typeface="Times New Roman"/>
                <a:ea typeface="Calibri"/>
                <a:cs typeface="Arial"/>
              </a:rPr>
              <a:t>     The dry and stained film is examined without a coverslip under oil immersion objective. For differential leucocyte counts choose an area where the morphology of the cells is clearly visible. Do differential count by moving the slide in area including the central and peripheral of the smear. A total of 100 cells should be counted in which every white cell seen must be recorded in a table under the following heading: Neutrophil, Basophil, Eosinophil, Monocyte and  Lymphocyte. Then find the percentage of each type.</a:t>
            </a:r>
            <a:endParaRPr lang="en-US" sz="1600" dirty="0">
              <a:effectLst/>
              <a:latin typeface="Calibri"/>
              <a:ea typeface="Calibri"/>
              <a:cs typeface="Arial"/>
            </a:endParaRPr>
          </a:p>
        </p:txBody>
      </p:sp>
    </p:spTree>
    <p:extLst>
      <p:ext uri="{BB962C8B-B14F-4D97-AF65-F5344CB8AC3E}">
        <p14:creationId xmlns:p14="http://schemas.microsoft.com/office/powerpoint/2010/main" val="38257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61950"/>
            <a:ext cx="3810000" cy="3914918"/>
          </a:xfrm>
          <a:prstGeom prst="rect">
            <a:avLst/>
          </a:prstGeom>
        </p:spPr>
        <p:txBody>
          <a:bodyPr wrap="square">
            <a:spAutoFit/>
          </a:bodyPr>
          <a:lstStyle/>
          <a:p>
            <a:pPr>
              <a:lnSpc>
                <a:spcPct val="115000"/>
              </a:lnSpc>
            </a:pPr>
            <a:r>
              <a:rPr lang="en-US" sz="2400" b="1" u="sng" dirty="0">
                <a:latin typeface="Times New Roman"/>
                <a:ea typeface="Calibri"/>
                <a:cs typeface="Arial"/>
              </a:rPr>
              <a:t>Normal Results</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Neutrophils: 40% to 60%</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Lymphocytes: 20% to 40%</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Monocyte: 2% to 8%</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Eosinophils: 1% to 4%</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Basophils: 0.5 to 1%</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Band (young neutrophil): 0% to 3%</a:t>
            </a:r>
            <a:endParaRPr lang="en-US" sz="1600" dirty="0">
              <a:effectLst/>
              <a:latin typeface="Calibri"/>
              <a:ea typeface="Calibri"/>
              <a:cs typeface="Arial"/>
            </a:endParaRPr>
          </a:p>
        </p:txBody>
      </p:sp>
      <p:pic>
        <p:nvPicPr>
          <p:cNvPr id="3" name="صورة 2"/>
          <p:cNvPicPr/>
          <p:nvPr/>
        </p:nvPicPr>
        <p:blipFill rotWithShape="1">
          <a:blip r:embed="rId2"/>
          <a:srcRect l="-2580" t="64900" r="-7561" b="1"/>
          <a:stretch/>
        </p:blipFill>
        <p:spPr bwMode="auto">
          <a:xfrm>
            <a:off x="4419600" y="361950"/>
            <a:ext cx="457200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08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285750"/>
            <a:ext cx="8229600" cy="3463320"/>
          </a:xfrm>
          <a:prstGeom prst="rect">
            <a:avLst/>
          </a:prstGeom>
        </p:spPr>
        <p:txBody>
          <a:bodyPr wrap="square">
            <a:spAutoFit/>
          </a:bodyPr>
          <a:lstStyle/>
          <a:p>
            <a:pPr algn="just">
              <a:lnSpc>
                <a:spcPct val="115000"/>
              </a:lnSpc>
            </a:pPr>
            <a:r>
              <a:rPr lang="en-US" sz="2400" b="1" u="sng" dirty="0">
                <a:latin typeface="Times New Roman"/>
                <a:ea typeface="Calibri"/>
                <a:cs typeface="Arial"/>
              </a:rPr>
              <a:t>What abnormal results Mean</a:t>
            </a:r>
            <a:endParaRPr lang="en-US" sz="1600" dirty="0">
              <a:latin typeface="Calibri"/>
              <a:ea typeface="Calibri"/>
              <a:cs typeface="Arial"/>
            </a:endParaRPr>
          </a:p>
          <a:p>
            <a:pPr algn="just">
              <a:lnSpc>
                <a:spcPct val="115000"/>
              </a:lnSpc>
            </a:pPr>
            <a:r>
              <a:rPr lang="en-US" sz="2400" dirty="0">
                <a:latin typeface="Times New Roman"/>
                <a:ea typeface="Calibri"/>
                <a:cs typeface="Arial"/>
              </a:rPr>
              <a:t>     Any infection or acute stress increases your number of white blood cells. High white blood cell counts may be due to inflammation, an immune response, or blood diseases such as leukemia.</a:t>
            </a:r>
            <a:endParaRPr lang="en-US" sz="1600" dirty="0">
              <a:latin typeface="Calibri"/>
              <a:ea typeface="Calibri"/>
              <a:cs typeface="Arial"/>
            </a:endParaRPr>
          </a:p>
          <a:p>
            <a:pPr algn="just">
              <a:lnSpc>
                <a:spcPct val="115000"/>
              </a:lnSpc>
            </a:pPr>
            <a:r>
              <a:rPr lang="en-US" sz="2400" dirty="0">
                <a:latin typeface="Times New Roman"/>
                <a:ea typeface="Calibri"/>
                <a:cs typeface="Arial"/>
              </a:rPr>
              <a:t>It is important to realize that an abnormal increase in one type of white blood cell can cause a decrease in the percentage of other types of white blood cell.</a:t>
            </a:r>
            <a:endParaRPr lang="en-US" sz="1600" dirty="0">
              <a:effectLst/>
              <a:latin typeface="Calibri"/>
              <a:ea typeface="Calibri"/>
              <a:cs typeface="Arial"/>
            </a:endParaRPr>
          </a:p>
        </p:txBody>
      </p:sp>
    </p:spTree>
    <p:extLst>
      <p:ext uri="{BB962C8B-B14F-4D97-AF65-F5344CB8AC3E}">
        <p14:creationId xmlns:p14="http://schemas.microsoft.com/office/powerpoint/2010/main" val="162459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514350"/>
            <a:ext cx="7772400" cy="3785652"/>
          </a:xfrm>
          <a:prstGeom prst="rect">
            <a:avLst/>
          </a:prstGeom>
        </p:spPr>
        <p:txBody>
          <a:bodyPr wrap="square">
            <a:spAutoFit/>
          </a:bodyPr>
          <a:lstStyle/>
          <a:p>
            <a:pPr algn="just"/>
            <a:r>
              <a:rPr lang="en-US" sz="2400" dirty="0"/>
              <a:t>An increase percentage of neutrophils may be due to:</a:t>
            </a:r>
          </a:p>
          <a:p>
            <a:pPr algn="just"/>
            <a:endParaRPr lang="en-US" sz="2400" dirty="0"/>
          </a:p>
          <a:p>
            <a:pPr marL="342900" lvl="0" indent="-342900" algn="just">
              <a:buFont typeface="Arial" pitchFamily="34" charset="0"/>
              <a:buChar char="•"/>
            </a:pPr>
            <a:r>
              <a:rPr lang="en-US" sz="2400" dirty="0"/>
              <a:t>Acute infection</a:t>
            </a:r>
          </a:p>
          <a:p>
            <a:pPr marL="342900" lvl="0" indent="-342900" algn="just">
              <a:buFont typeface="Arial" pitchFamily="34" charset="0"/>
              <a:buChar char="•"/>
            </a:pPr>
            <a:r>
              <a:rPr lang="en-US" sz="2400" dirty="0"/>
              <a:t>Acute stress </a:t>
            </a:r>
          </a:p>
          <a:p>
            <a:pPr marL="342900" lvl="0" indent="-342900" algn="just">
              <a:buFont typeface="Arial" pitchFamily="34" charset="0"/>
              <a:buChar char="•"/>
            </a:pPr>
            <a:r>
              <a:rPr lang="en-US" sz="2400" dirty="0"/>
              <a:t>Gout </a:t>
            </a:r>
          </a:p>
          <a:p>
            <a:pPr marL="342900" lvl="0" indent="-342900" algn="just">
              <a:buFont typeface="Arial" pitchFamily="34" charset="0"/>
              <a:buChar char="•"/>
            </a:pPr>
            <a:r>
              <a:rPr lang="en-US" sz="2400" dirty="0" err="1"/>
              <a:t>Myelocytic</a:t>
            </a:r>
            <a:r>
              <a:rPr lang="en-US" sz="2400" dirty="0"/>
              <a:t>  leukemia</a:t>
            </a:r>
          </a:p>
          <a:p>
            <a:pPr marL="342900" lvl="0" indent="-342900" algn="just">
              <a:buFont typeface="Arial" pitchFamily="34" charset="0"/>
              <a:buChar char="•"/>
            </a:pPr>
            <a:r>
              <a:rPr lang="en-US" sz="2400" dirty="0"/>
              <a:t>Rheumatic fever</a:t>
            </a:r>
          </a:p>
          <a:p>
            <a:pPr marL="342900" lvl="0" indent="-342900" algn="just">
              <a:buFont typeface="Arial" pitchFamily="34" charset="0"/>
              <a:buChar char="•"/>
            </a:pPr>
            <a:r>
              <a:rPr lang="en-US" sz="2400" dirty="0"/>
              <a:t>Rheumatoid arthritis </a:t>
            </a:r>
          </a:p>
          <a:p>
            <a:pPr marL="342900" lvl="0" indent="-342900" algn="just">
              <a:buFont typeface="Arial" pitchFamily="34" charset="0"/>
              <a:buChar char="•"/>
            </a:pPr>
            <a:r>
              <a:rPr lang="en-US" sz="2400" dirty="0"/>
              <a:t>Thyroiditis </a:t>
            </a:r>
          </a:p>
          <a:p>
            <a:pPr marL="342900" indent="-342900" algn="just">
              <a:buFont typeface="Arial" pitchFamily="34" charset="0"/>
              <a:buChar char="•"/>
            </a:pPr>
            <a:r>
              <a:rPr lang="en-US" sz="2400" dirty="0"/>
              <a:t>Trauma</a:t>
            </a:r>
            <a:endParaRPr lang="ar-IQ" sz="2400" dirty="0"/>
          </a:p>
        </p:txBody>
      </p:sp>
    </p:spTree>
    <p:extLst>
      <p:ext uri="{BB962C8B-B14F-4D97-AF65-F5344CB8AC3E}">
        <p14:creationId xmlns:p14="http://schemas.microsoft.com/office/powerpoint/2010/main" val="169727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361950"/>
            <a:ext cx="7620000" cy="3348609"/>
          </a:xfrm>
          <a:prstGeom prst="rect">
            <a:avLst/>
          </a:prstGeom>
        </p:spPr>
        <p:txBody>
          <a:bodyPr wrap="square">
            <a:spAutoFit/>
          </a:bodyPr>
          <a:lstStyle/>
          <a:p>
            <a:pPr>
              <a:lnSpc>
                <a:spcPct val="115000"/>
              </a:lnSpc>
            </a:pPr>
            <a:r>
              <a:rPr lang="en-US" sz="2400" dirty="0">
                <a:latin typeface="Times New Roman"/>
                <a:ea typeface="Calibri"/>
                <a:cs typeface="Arial"/>
              </a:rPr>
              <a:t>A decreased percentage of neutrophils may be due to:</a:t>
            </a:r>
          </a:p>
          <a:p>
            <a:pPr>
              <a:lnSpc>
                <a:spcPct val="115000"/>
              </a:lnSpc>
            </a:pP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Aplastic anemia </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Chemotherapy</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Influenza</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Radiation therapy or exposure </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Viral infection </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Widespread Severe bacterial infection </a:t>
            </a:r>
            <a:endParaRPr lang="en-US" sz="1600" dirty="0">
              <a:effectLst/>
              <a:latin typeface="Calibri"/>
              <a:ea typeface="Calibri"/>
              <a:cs typeface="Arial"/>
            </a:endParaRPr>
          </a:p>
        </p:txBody>
      </p:sp>
    </p:spTree>
    <p:extLst>
      <p:ext uri="{BB962C8B-B14F-4D97-AF65-F5344CB8AC3E}">
        <p14:creationId xmlns:p14="http://schemas.microsoft.com/office/powerpoint/2010/main" val="197773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361950"/>
            <a:ext cx="7696200" cy="3348609"/>
          </a:xfrm>
          <a:prstGeom prst="rect">
            <a:avLst/>
          </a:prstGeom>
        </p:spPr>
        <p:txBody>
          <a:bodyPr wrap="square">
            <a:spAutoFit/>
          </a:bodyPr>
          <a:lstStyle/>
          <a:p>
            <a:pPr>
              <a:lnSpc>
                <a:spcPct val="115000"/>
              </a:lnSpc>
            </a:pPr>
            <a:r>
              <a:rPr lang="en-US" sz="2400" dirty="0">
                <a:latin typeface="Times New Roman"/>
                <a:ea typeface="Calibri"/>
                <a:cs typeface="Arial"/>
              </a:rPr>
              <a:t>An increase percentage of lymphocytes  may be due to:</a:t>
            </a:r>
          </a:p>
          <a:p>
            <a:pPr>
              <a:lnSpc>
                <a:spcPct val="115000"/>
              </a:lnSpc>
            </a:pP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Chronic bacterial infection </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Infection hepatitis</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Infection mononucleosis</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Lymphocytic leukemia</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Multiple myeloma</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Viral infection (such as mumps or measles)</a:t>
            </a:r>
            <a:endParaRPr lang="en-US" sz="1600" dirty="0">
              <a:effectLst/>
              <a:latin typeface="Calibri"/>
              <a:ea typeface="Calibri"/>
              <a:cs typeface="Arial"/>
            </a:endParaRPr>
          </a:p>
        </p:txBody>
      </p:sp>
    </p:spTree>
    <p:extLst>
      <p:ext uri="{BB962C8B-B14F-4D97-AF65-F5344CB8AC3E}">
        <p14:creationId xmlns:p14="http://schemas.microsoft.com/office/powerpoint/2010/main" val="55782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514350"/>
            <a:ext cx="7391400" cy="3348609"/>
          </a:xfrm>
          <a:prstGeom prst="rect">
            <a:avLst/>
          </a:prstGeom>
        </p:spPr>
        <p:txBody>
          <a:bodyPr wrap="square">
            <a:spAutoFit/>
          </a:bodyPr>
          <a:lstStyle/>
          <a:p>
            <a:pPr>
              <a:lnSpc>
                <a:spcPct val="115000"/>
              </a:lnSpc>
            </a:pPr>
            <a:r>
              <a:rPr lang="en-US" sz="2400" dirty="0">
                <a:latin typeface="Times New Roman"/>
                <a:ea typeface="Calibri"/>
                <a:cs typeface="Arial"/>
              </a:rPr>
              <a:t>A decreased percentage of lymphocytes  may be due to:</a:t>
            </a:r>
          </a:p>
          <a:p>
            <a:pPr>
              <a:lnSpc>
                <a:spcPct val="115000"/>
              </a:lnSpc>
            </a:pP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Chemotherapy</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HIV infection</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Leukemia</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Radiation therapy or exposure </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Sepsis</a:t>
            </a:r>
            <a:endParaRPr lang="en-US" sz="1600" dirty="0">
              <a:latin typeface="Calibri"/>
              <a:ea typeface="Calibri"/>
              <a:cs typeface="Arial"/>
            </a:endParaRPr>
          </a:p>
          <a:p>
            <a:pPr marL="342900" lvl="0" indent="-342900">
              <a:lnSpc>
                <a:spcPct val="115000"/>
              </a:lnSpc>
              <a:buFont typeface="Symbol"/>
              <a:buChar char=""/>
            </a:pPr>
            <a:r>
              <a:rPr lang="en-US" sz="2400" dirty="0">
                <a:latin typeface="Times New Roman"/>
                <a:ea typeface="Calibri"/>
                <a:cs typeface="Arial"/>
              </a:rPr>
              <a:t>Steroid use </a:t>
            </a:r>
            <a:endParaRPr lang="en-US" sz="1600" dirty="0">
              <a:effectLst/>
              <a:latin typeface="Calibri"/>
              <a:ea typeface="Calibri"/>
              <a:cs typeface="Arial"/>
            </a:endParaRPr>
          </a:p>
        </p:txBody>
      </p:sp>
    </p:spTree>
    <p:extLst>
      <p:ext uri="{BB962C8B-B14F-4D97-AF65-F5344CB8AC3E}">
        <p14:creationId xmlns:p14="http://schemas.microsoft.com/office/powerpoint/2010/main" val="258723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438150"/>
            <a:ext cx="7924800" cy="3348609"/>
          </a:xfrm>
          <a:prstGeom prst="rect">
            <a:avLst/>
          </a:prstGeom>
        </p:spPr>
        <p:txBody>
          <a:bodyPr wrap="square">
            <a:spAutoFit/>
          </a:bodyPr>
          <a:lstStyle/>
          <a:p>
            <a:pPr algn="just">
              <a:lnSpc>
                <a:spcPct val="115000"/>
              </a:lnSpc>
            </a:pPr>
            <a:r>
              <a:rPr lang="en-US" sz="2400" dirty="0">
                <a:latin typeface="Times New Roman"/>
                <a:ea typeface="Calibri"/>
                <a:cs typeface="Arial"/>
              </a:rPr>
              <a:t>An increase percentage of monocytes  may be due to:</a:t>
            </a:r>
          </a:p>
          <a:p>
            <a:pPr algn="just">
              <a:lnSpc>
                <a:spcPct val="115000"/>
              </a:lnSpc>
            </a:pP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Chronic inflammatory disease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Leukemia</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Parasitic infection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Tuberculosis</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Viral infection (for example, infectious mononucleosis, mumps, measles)</a:t>
            </a:r>
            <a:endParaRPr lang="en-US" sz="1600" dirty="0">
              <a:effectLst/>
              <a:latin typeface="Calibri"/>
              <a:ea typeface="Calibri"/>
              <a:cs typeface="Arial"/>
            </a:endParaRPr>
          </a:p>
        </p:txBody>
      </p:sp>
    </p:spTree>
    <p:extLst>
      <p:ext uri="{BB962C8B-B14F-4D97-AF65-F5344CB8AC3E}">
        <p14:creationId xmlns:p14="http://schemas.microsoft.com/office/powerpoint/2010/main" val="324253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399" y="819150"/>
            <a:ext cx="8153401" cy="566166"/>
          </a:xfrm>
        </p:spPr>
        <p:txBody>
          <a:bodyPr>
            <a:noAutofit/>
          </a:bodyPr>
          <a:lstStyle/>
          <a:p>
            <a:r>
              <a:rPr lang="en-US" sz="2400" dirty="0"/>
              <a:t>The white blood cells may be classified  into </a:t>
            </a:r>
            <a:br>
              <a:rPr lang="en-US" sz="2400" dirty="0"/>
            </a:br>
            <a:endParaRPr lang="ar-IQ" sz="2400" dirty="0"/>
          </a:p>
        </p:txBody>
      </p:sp>
      <p:sp>
        <p:nvSpPr>
          <p:cNvPr id="3" name="عنصر نائب للمحتوى 2"/>
          <p:cNvSpPr>
            <a:spLocks noGrp="1"/>
          </p:cNvSpPr>
          <p:nvPr>
            <p:ph idx="1"/>
          </p:nvPr>
        </p:nvSpPr>
        <p:spPr/>
        <p:txBody>
          <a:bodyPr/>
          <a:lstStyle/>
          <a:p>
            <a:pPr algn="just"/>
            <a:r>
              <a:rPr lang="en-US" sz="2000" dirty="0">
                <a:solidFill>
                  <a:srgbClr val="0070C0"/>
                </a:solidFill>
              </a:rPr>
              <a:t>Granulocyte</a:t>
            </a:r>
            <a:r>
              <a:rPr lang="en-US" sz="1600" dirty="0"/>
              <a:t>: cells having granules in their cytoplasm.</a:t>
            </a:r>
          </a:p>
          <a:p>
            <a:pPr marL="0" indent="0" algn="just">
              <a:buNone/>
            </a:pPr>
            <a:r>
              <a:rPr lang="en-US" sz="1600" dirty="0"/>
              <a:t>        1. Neutrophils </a:t>
            </a:r>
          </a:p>
          <a:p>
            <a:pPr marL="0" indent="0" algn="just">
              <a:buNone/>
            </a:pPr>
            <a:r>
              <a:rPr lang="en-US" sz="1600" dirty="0"/>
              <a:t>        2. Eosinophils</a:t>
            </a:r>
          </a:p>
          <a:p>
            <a:pPr marL="0" indent="0" algn="just">
              <a:buNone/>
            </a:pPr>
            <a:r>
              <a:rPr lang="en-US" sz="1600" dirty="0"/>
              <a:t>         3. Basophils</a:t>
            </a:r>
          </a:p>
          <a:p>
            <a:pPr marL="0" indent="0" algn="just">
              <a:buNone/>
            </a:pPr>
            <a:endParaRPr lang="en-US" sz="1600" dirty="0"/>
          </a:p>
          <a:p>
            <a:pPr algn="just"/>
            <a:r>
              <a:rPr lang="en-US" sz="2000" dirty="0">
                <a:solidFill>
                  <a:srgbClr val="0070C0"/>
                </a:solidFill>
              </a:rPr>
              <a:t>A granulocyte</a:t>
            </a:r>
            <a:r>
              <a:rPr lang="en-US" sz="1600" dirty="0"/>
              <a:t>: cells in which granules are absent.</a:t>
            </a:r>
          </a:p>
          <a:p>
            <a:pPr marL="0" indent="0" algn="just">
              <a:buNone/>
            </a:pPr>
            <a:r>
              <a:rPr lang="en-US" sz="1600" dirty="0"/>
              <a:t>        1. Lymphocytes </a:t>
            </a:r>
          </a:p>
          <a:p>
            <a:pPr marL="0" indent="0" algn="just">
              <a:buNone/>
            </a:pPr>
            <a:r>
              <a:rPr lang="en-US" sz="1600" dirty="0"/>
              <a:t>        2. Monocytes</a:t>
            </a:r>
            <a:endParaRPr lang="ar-IQ" dirty="0"/>
          </a:p>
        </p:txBody>
      </p:sp>
    </p:spTree>
    <p:extLst>
      <p:ext uri="{BB962C8B-B14F-4D97-AF65-F5344CB8AC3E}">
        <p14:creationId xmlns:p14="http://schemas.microsoft.com/office/powerpoint/2010/main" val="238834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38150"/>
            <a:ext cx="7696200" cy="3348609"/>
          </a:xfrm>
          <a:prstGeom prst="rect">
            <a:avLst/>
          </a:prstGeom>
        </p:spPr>
        <p:txBody>
          <a:bodyPr wrap="square">
            <a:spAutoFit/>
          </a:bodyPr>
          <a:lstStyle/>
          <a:p>
            <a:pPr algn="just">
              <a:lnSpc>
                <a:spcPct val="115000"/>
              </a:lnSpc>
            </a:pPr>
            <a:r>
              <a:rPr lang="en-US" sz="2400" dirty="0">
                <a:latin typeface="Times New Roman"/>
                <a:ea typeface="Calibri"/>
                <a:cs typeface="Arial"/>
              </a:rPr>
              <a:t>An increase percentage of eosinophils  may be due to:</a:t>
            </a:r>
          </a:p>
          <a:p>
            <a:pPr algn="just">
              <a:lnSpc>
                <a:spcPct val="115000"/>
              </a:lnSpc>
            </a:pP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Addison </a:t>
            </a:r>
            <a:r>
              <a:rPr lang="en-US" sz="3600" baseline="30000" dirty="0">
                <a:latin typeface="Times New Roman"/>
                <a:ea typeface="Calibri"/>
                <a:cs typeface="Arial"/>
              </a:rPr>
              <a:t>,</a:t>
            </a:r>
            <a:r>
              <a:rPr lang="en-US" sz="2400" dirty="0">
                <a:latin typeface="Times New Roman"/>
                <a:ea typeface="Calibri"/>
                <a:cs typeface="Arial"/>
              </a:rPr>
              <a:t>s disease</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Allergic reaction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Cancer</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Collagen vascular disease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Hypereosinophilic syndromes</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Parasite infection</a:t>
            </a:r>
            <a:endParaRPr lang="en-US" sz="1600" dirty="0">
              <a:effectLst/>
              <a:latin typeface="Calibri"/>
              <a:ea typeface="Calibri"/>
              <a:cs typeface="Arial"/>
            </a:endParaRPr>
          </a:p>
        </p:txBody>
      </p:sp>
    </p:spTree>
    <p:extLst>
      <p:ext uri="{BB962C8B-B14F-4D97-AF65-F5344CB8AC3E}">
        <p14:creationId xmlns:p14="http://schemas.microsoft.com/office/powerpoint/2010/main" val="13775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285750"/>
            <a:ext cx="8001000" cy="4622804"/>
          </a:xfrm>
          <a:prstGeom prst="rect">
            <a:avLst/>
          </a:prstGeom>
        </p:spPr>
        <p:txBody>
          <a:bodyPr wrap="square">
            <a:spAutoFit/>
          </a:bodyPr>
          <a:lstStyle/>
          <a:p>
            <a:pPr algn="just">
              <a:lnSpc>
                <a:spcPct val="115000"/>
              </a:lnSpc>
            </a:pPr>
            <a:r>
              <a:rPr lang="en-US" sz="2400" dirty="0">
                <a:latin typeface="Times New Roman"/>
                <a:ea typeface="Calibri"/>
                <a:cs typeface="Arial"/>
              </a:rPr>
              <a:t>An increase percentage of basophils  may be due to:</a:t>
            </a:r>
          </a:p>
          <a:p>
            <a:pPr algn="just">
              <a:lnSpc>
                <a:spcPct val="115000"/>
              </a:lnSpc>
            </a:pP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After splenectomy</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Allergic reaction</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Collagen vascular disease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Myeloproliferative  disease</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Varicella infection</a:t>
            </a:r>
          </a:p>
          <a:p>
            <a:pPr lvl="0" algn="just">
              <a:lnSpc>
                <a:spcPct val="115000"/>
              </a:lnSpc>
            </a:pPr>
            <a:r>
              <a:rPr lang="en-US" sz="2400" dirty="0">
                <a:latin typeface="Times New Roman"/>
                <a:ea typeface="Calibri"/>
                <a:cs typeface="Arial"/>
              </a:rPr>
              <a:t> An decrease percentage of basophils  may be due to:</a:t>
            </a:r>
          </a:p>
          <a:p>
            <a:pPr marL="342900" lvl="0" indent="-342900" algn="just">
              <a:lnSpc>
                <a:spcPct val="115000"/>
              </a:lnSpc>
              <a:buFont typeface="Symbol"/>
              <a:buChar char=""/>
            </a:pPr>
            <a:r>
              <a:rPr lang="en-US" sz="2400" dirty="0">
                <a:latin typeface="Times New Roman"/>
                <a:ea typeface="Calibri"/>
                <a:cs typeface="Arial"/>
              </a:rPr>
              <a:t>Acute infection </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Cancer</a:t>
            </a:r>
            <a:endParaRPr lang="en-US" sz="1600" dirty="0">
              <a:latin typeface="Calibri"/>
              <a:ea typeface="Calibri"/>
              <a:cs typeface="Arial"/>
            </a:endParaRPr>
          </a:p>
          <a:p>
            <a:pPr marL="342900" lvl="0" indent="-342900" algn="just">
              <a:lnSpc>
                <a:spcPct val="115000"/>
              </a:lnSpc>
              <a:buFont typeface="Symbol"/>
              <a:buChar char=""/>
            </a:pPr>
            <a:r>
              <a:rPr lang="en-US" sz="2400" dirty="0">
                <a:latin typeface="Times New Roman"/>
                <a:ea typeface="Calibri"/>
                <a:cs typeface="Arial"/>
              </a:rPr>
              <a:t>Severe injury</a:t>
            </a:r>
            <a:endParaRPr lang="en-US" sz="1600" dirty="0">
              <a:effectLst/>
              <a:latin typeface="Calibri"/>
              <a:ea typeface="Calibri"/>
              <a:cs typeface="Arial"/>
            </a:endParaRPr>
          </a:p>
        </p:txBody>
      </p:sp>
    </p:spTree>
    <p:extLst>
      <p:ext uri="{BB962C8B-B14F-4D97-AF65-F5344CB8AC3E}">
        <p14:creationId xmlns:p14="http://schemas.microsoft.com/office/powerpoint/2010/main" val="157818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420392"/>
            <a:ext cx="7010400" cy="3342453"/>
          </a:xfrm>
          <a:prstGeom prst="rect">
            <a:avLst/>
          </a:prstGeom>
        </p:spPr>
        <p:txBody>
          <a:bodyPr wrap="square">
            <a:spAutoFit/>
          </a:bodyPr>
          <a:lstStyle/>
          <a:p>
            <a:pPr marR="45717" algn="ctr" defTabSz="914400">
              <a:spcBef>
                <a:spcPct val="20000"/>
              </a:spcBef>
              <a:buClr>
                <a:srgbClr val="0BD0D9"/>
              </a:buClr>
              <a:buSzPct val="95000"/>
            </a:pPr>
            <a:r>
              <a:rPr lang="en-US" sz="2400" b="1" dirty="0">
                <a:solidFill>
                  <a:prstClr val="black"/>
                </a:solidFill>
                <a:latin typeface="Times New Roman"/>
                <a:ea typeface="Calibri"/>
                <a:cs typeface="Arial"/>
              </a:rPr>
              <a:t>Differential white blood cell count </a:t>
            </a:r>
          </a:p>
          <a:p>
            <a:pPr marR="45717" algn="ctr" defTabSz="914400">
              <a:spcBef>
                <a:spcPct val="20000"/>
              </a:spcBef>
              <a:buClr>
                <a:srgbClr val="0BD0D9"/>
              </a:buClr>
              <a:buSzPct val="95000"/>
            </a:pPr>
            <a:r>
              <a:rPr lang="en-US" sz="2400" b="1" dirty="0">
                <a:solidFill>
                  <a:prstClr val="black"/>
                </a:solidFill>
                <a:latin typeface="Times New Roman"/>
                <a:ea typeface="Calibri"/>
                <a:cs typeface="Arial"/>
              </a:rPr>
              <a:t>(Differential leukocyte count)</a:t>
            </a:r>
          </a:p>
          <a:p>
            <a:pPr marR="45717" algn="ctr" defTabSz="914400">
              <a:spcBef>
                <a:spcPct val="20000"/>
              </a:spcBef>
              <a:buClr>
                <a:srgbClr val="0BD0D9"/>
              </a:buClr>
              <a:buSzPct val="95000"/>
            </a:pPr>
            <a:endParaRPr lang="en-US" sz="2400" b="1" dirty="0">
              <a:solidFill>
                <a:prstClr val="black"/>
              </a:solidFill>
              <a:latin typeface="Times New Roman"/>
              <a:ea typeface="Calibri"/>
              <a:cs typeface="Arial"/>
            </a:endParaRPr>
          </a:p>
          <a:p>
            <a:pPr marL="342900" marR="45717" indent="-342900" algn="just" defTabSz="914400">
              <a:spcBef>
                <a:spcPct val="20000"/>
              </a:spcBef>
              <a:buClr>
                <a:srgbClr val="0BD0D9"/>
              </a:buClr>
              <a:buSzPct val="95000"/>
              <a:buFont typeface="Arial" pitchFamily="34" charset="0"/>
              <a:buChar char="•"/>
            </a:pPr>
            <a:r>
              <a:rPr lang="en-US" sz="2400" dirty="0">
                <a:solidFill>
                  <a:prstClr val="black"/>
                </a:solidFill>
                <a:latin typeface="Times New Roman"/>
                <a:ea typeface="Calibri"/>
                <a:cs typeface="Arial"/>
              </a:rPr>
              <a:t>determines the number of each type of white blood cell, present in the blood.</a:t>
            </a:r>
          </a:p>
          <a:p>
            <a:pPr marL="342900" marR="45717" indent="-342900" algn="just" defTabSz="914400">
              <a:spcBef>
                <a:spcPct val="20000"/>
              </a:spcBef>
              <a:buClr>
                <a:srgbClr val="0BD0D9"/>
              </a:buClr>
              <a:buSzPct val="95000"/>
              <a:buFont typeface="Arial" pitchFamily="34" charset="0"/>
              <a:buChar char="•"/>
            </a:pPr>
            <a:r>
              <a:rPr lang="en-US" sz="2400" dirty="0">
                <a:solidFill>
                  <a:prstClr val="black"/>
                </a:solidFill>
                <a:latin typeface="Times New Roman"/>
                <a:ea typeface="Calibri"/>
                <a:cs typeface="Arial"/>
              </a:rPr>
              <a:t> It can expressed as a percentage (relative numbers of each type of WBC in relationship to the total WBC).</a:t>
            </a:r>
            <a:endParaRPr lang="ar-IQ" dirty="0">
              <a:solidFill>
                <a:prstClr val="black"/>
              </a:solidFill>
            </a:endParaRPr>
          </a:p>
        </p:txBody>
      </p:sp>
    </p:spTree>
    <p:extLst>
      <p:ext uri="{BB962C8B-B14F-4D97-AF65-F5344CB8AC3E}">
        <p14:creationId xmlns:p14="http://schemas.microsoft.com/office/powerpoint/2010/main" val="122155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609600" y="361950"/>
            <a:ext cx="7620000" cy="3539430"/>
          </a:xfrm>
          <a:prstGeom prst="rect">
            <a:avLst/>
          </a:prstGeom>
          <a:ln>
            <a:noFill/>
          </a:ln>
        </p:spPr>
        <p:txBody>
          <a:bodyPr wrap="square">
            <a:spAutoFit/>
          </a:bodyPr>
          <a:lstStyle/>
          <a:p>
            <a:pPr algn="just"/>
            <a:r>
              <a:rPr lang="en-US" sz="2800" b="1" u="sng" dirty="0"/>
              <a:t>Blood smear </a:t>
            </a:r>
            <a:endParaRPr lang="en-US" sz="2800" dirty="0"/>
          </a:p>
          <a:p>
            <a:pPr marL="457200" indent="-457200" algn="just">
              <a:buFont typeface="Arial" pitchFamily="34" charset="0"/>
              <a:buChar char="•"/>
            </a:pPr>
            <a:r>
              <a:rPr lang="en-US" sz="2800" dirty="0"/>
              <a:t>blood smear is one of the most frequently requested tests in the hematology laboratory.</a:t>
            </a:r>
          </a:p>
          <a:p>
            <a:pPr marL="457200" indent="-457200" algn="just">
              <a:buFont typeface="Arial" pitchFamily="34" charset="0"/>
              <a:buChar char="•"/>
            </a:pPr>
            <a:endParaRPr lang="en-US" sz="2800" dirty="0"/>
          </a:p>
          <a:p>
            <a:pPr algn="just"/>
            <a:endParaRPr lang="en-US" sz="2800" dirty="0"/>
          </a:p>
          <a:p>
            <a:pPr marL="457200" indent="-457200" algn="just">
              <a:buFont typeface="Arial" pitchFamily="34" charset="0"/>
              <a:buChar char="•"/>
            </a:pPr>
            <a:r>
              <a:rPr lang="en-US" sz="2800" dirty="0"/>
              <a:t> Blood smear must be prepared correctly and examined in such a way as to provide the physician with an accurate interpretation</a:t>
            </a:r>
            <a:r>
              <a:rPr lang="en-US" dirty="0"/>
              <a:t>.</a:t>
            </a:r>
          </a:p>
        </p:txBody>
      </p:sp>
    </p:spTree>
    <p:extLst>
      <p:ext uri="{BB962C8B-B14F-4D97-AF65-F5344CB8AC3E}">
        <p14:creationId xmlns:p14="http://schemas.microsoft.com/office/powerpoint/2010/main" val="420241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7"/>
          <p:cNvSpPr/>
          <p:nvPr/>
        </p:nvSpPr>
        <p:spPr>
          <a:xfrm>
            <a:off x="347831" y="259528"/>
            <a:ext cx="8534400" cy="4750531"/>
          </a:xfrm>
          <a:prstGeom prst="rect">
            <a:avLst/>
          </a:prstGeom>
        </p:spPr>
        <p:txBody>
          <a:bodyPr wrap="square">
            <a:spAutoFit/>
          </a:bodyPr>
          <a:lstStyle/>
          <a:p>
            <a:pPr algn="just">
              <a:lnSpc>
                <a:spcPct val="115000"/>
              </a:lnSpc>
              <a:spcAft>
                <a:spcPts val="1000"/>
              </a:spcAft>
            </a:pPr>
            <a:r>
              <a:rPr lang="en-US" sz="2400" b="1" u="sng" dirty="0">
                <a:latin typeface="Times New Roman"/>
                <a:ea typeface="Calibri"/>
                <a:cs typeface="Arial"/>
              </a:rPr>
              <a:t>Procedure</a:t>
            </a:r>
            <a:endParaRPr lang="en-US" sz="1400" dirty="0">
              <a:latin typeface="Calibri"/>
              <a:ea typeface="Calibri"/>
              <a:cs typeface="Arial"/>
            </a:endParaRPr>
          </a:p>
          <a:p>
            <a:pPr marL="342900" lvl="0" indent="-342900" algn="just">
              <a:lnSpc>
                <a:spcPct val="115000"/>
              </a:lnSpc>
              <a:spcAft>
                <a:spcPts val="1000"/>
              </a:spcAft>
              <a:buFont typeface="+mj-lt"/>
              <a:buAutoNum type="arabicPeriod"/>
            </a:pPr>
            <a:r>
              <a:rPr lang="en-US" sz="2000" dirty="0">
                <a:latin typeface="Times New Roman"/>
                <a:ea typeface="Calibri"/>
                <a:cs typeface="Arial"/>
              </a:rPr>
              <a:t>Place a drop of blood from the finger</a:t>
            </a:r>
          </a:p>
          <a:p>
            <a:pPr lvl="0" algn="just">
              <a:lnSpc>
                <a:spcPct val="115000"/>
              </a:lnSpc>
              <a:spcAft>
                <a:spcPts val="1000"/>
              </a:spcAft>
            </a:pPr>
            <a:r>
              <a:rPr lang="en-US" sz="2000" dirty="0">
                <a:latin typeface="Times New Roman"/>
                <a:ea typeface="Calibri"/>
                <a:cs typeface="Arial"/>
              </a:rPr>
              <a:t> about 2 mm in diameter in the central line</a:t>
            </a:r>
          </a:p>
          <a:p>
            <a:pPr lvl="0" algn="just">
              <a:lnSpc>
                <a:spcPct val="115000"/>
              </a:lnSpc>
              <a:spcAft>
                <a:spcPts val="1000"/>
              </a:spcAft>
            </a:pPr>
            <a:r>
              <a:rPr lang="en-US" sz="2000" dirty="0">
                <a:latin typeface="Times New Roman"/>
                <a:ea typeface="Calibri"/>
                <a:cs typeface="Arial"/>
              </a:rPr>
              <a:t> of a slide about 1-2 cm from one end.</a:t>
            </a:r>
          </a:p>
          <a:p>
            <a:pPr lvl="0" algn="just">
              <a:lnSpc>
                <a:spcPct val="115000"/>
              </a:lnSpc>
              <a:spcAft>
                <a:spcPts val="1000"/>
              </a:spcAft>
            </a:pPr>
            <a:endParaRPr lang="en-US" sz="2000" dirty="0">
              <a:latin typeface="Times New Roman"/>
              <a:ea typeface="Calibri"/>
              <a:cs typeface="Arial"/>
            </a:endParaRPr>
          </a:p>
          <a:p>
            <a:pPr lvl="0" algn="just">
              <a:lnSpc>
                <a:spcPct val="115000"/>
              </a:lnSpc>
              <a:spcAft>
                <a:spcPts val="1000"/>
              </a:spcAft>
            </a:pPr>
            <a:r>
              <a:rPr lang="en-US" sz="2000" dirty="0">
                <a:latin typeface="Times New Roman"/>
                <a:ea typeface="Calibri"/>
                <a:cs typeface="Arial"/>
              </a:rPr>
              <a:t>2.The spreader is placed at angle of 45</a:t>
            </a:r>
          </a:p>
          <a:p>
            <a:pPr lvl="0">
              <a:lnSpc>
                <a:spcPct val="115000"/>
              </a:lnSpc>
              <a:spcAft>
                <a:spcPts val="1000"/>
              </a:spcAft>
            </a:pPr>
            <a:r>
              <a:rPr lang="en-US" sz="2000" dirty="0">
                <a:latin typeface="Times New Roman"/>
                <a:ea typeface="Calibri"/>
                <a:cs typeface="Arial"/>
              </a:rPr>
              <a:t> degrees to the slide and then moved </a:t>
            </a:r>
          </a:p>
          <a:p>
            <a:pPr lvl="0">
              <a:lnSpc>
                <a:spcPct val="115000"/>
              </a:lnSpc>
              <a:spcAft>
                <a:spcPts val="1000"/>
              </a:spcAft>
            </a:pPr>
            <a:r>
              <a:rPr lang="en-US" sz="2000" dirty="0">
                <a:latin typeface="Times New Roman"/>
                <a:ea typeface="Calibri"/>
                <a:cs typeface="Arial"/>
              </a:rPr>
              <a:t>back to make contact with the drop.</a:t>
            </a:r>
          </a:p>
          <a:p>
            <a:pPr lvl="0">
              <a:lnSpc>
                <a:spcPct val="115000"/>
              </a:lnSpc>
              <a:spcAft>
                <a:spcPts val="1000"/>
              </a:spcAft>
            </a:pPr>
            <a:endParaRPr lang="en-US" sz="2000" dirty="0">
              <a:latin typeface="Times New Roman"/>
              <a:ea typeface="Calibri"/>
              <a:cs typeface="Arial"/>
            </a:endParaRPr>
          </a:p>
          <a:p>
            <a:pPr lvl="0">
              <a:lnSpc>
                <a:spcPct val="115000"/>
              </a:lnSpc>
              <a:spcAft>
                <a:spcPts val="1000"/>
              </a:spcAft>
            </a:pPr>
            <a:endParaRPr lang="en-US" sz="1400" dirty="0">
              <a:latin typeface="Calibri"/>
              <a:ea typeface="Calibri"/>
              <a:cs typeface="Arial"/>
            </a:endParaRPr>
          </a:p>
        </p:txBody>
      </p:sp>
      <p:pic>
        <p:nvPicPr>
          <p:cNvPr id="10" name="صورة 9"/>
          <p:cNvPicPr/>
          <p:nvPr/>
        </p:nvPicPr>
        <p:blipFill>
          <a:blip r:embed="rId2" cstate="print"/>
          <a:srcRect/>
          <a:stretch>
            <a:fillRect/>
          </a:stretch>
        </p:blipFill>
        <p:spPr bwMode="auto">
          <a:xfrm>
            <a:off x="4876800" y="438150"/>
            <a:ext cx="3733800" cy="20574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446" y="2647949"/>
            <a:ext cx="364415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47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327282"/>
            <a:ext cx="8534400" cy="1885453"/>
          </a:xfrm>
          <a:prstGeom prst="rect">
            <a:avLst/>
          </a:prstGeom>
        </p:spPr>
        <p:txBody>
          <a:bodyPr wrap="square">
            <a:spAutoFit/>
          </a:bodyPr>
          <a:lstStyle/>
          <a:p>
            <a:pPr marL="457200" lvl="0" indent="-457200" algn="just">
              <a:lnSpc>
                <a:spcPct val="115000"/>
              </a:lnSpc>
              <a:spcAft>
                <a:spcPts val="1000"/>
              </a:spcAft>
              <a:buFont typeface="+mj-lt"/>
              <a:buAutoNum type="arabicPeriod" startAt="3"/>
            </a:pPr>
            <a:r>
              <a:rPr lang="en-US" sz="2400" dirty="0">
                <a:solidFill>
                  <a:prstClr val="black"/>
                </a:solidFill>
                <a:latin typeface="Times New Roman"/>
                <a:ea typeface="Calibri"/>
                <a:cs typeface="Arial"/>
              </a:rPr>
              <a:t>The drop should spread out quickly along the line of contact of the spreader with the slide.</a:t>
            </a:r>
          </a:p>
          <a:p>
            <a:pPr marL="457200" lvl="0" indent="-457200" algn="just">
              <a:lnSpc>
                <a:spcPct val="115000"/>
              </a:lnSpc>
              <a:spcAft>
                <a:spcPts val="1000"/>
              </a:spcAft>
              <a:buFont typeface="+mj-lt"/>
              <a:buAutoNum type="arabicPeriod" startAt="3"/>
            </a:pPr>
            <a:r>
              <a:rPr lang="en-US" sz="2400" dirty="0">
                <a:solidFill>
                  <a:prstClr val="black"/>
                </a:solidFill>
                <a:latin typeface="Times New Roman"/>
                <a:ea typeface="Calibri"/>
                <a:cs typeface="Arial"/>
              </a:rPr>
              <a:t> The drop should be of such size that the film is 3-4 cm in length.</a:t>
            </a:r>
          </a:p>
        </p:txBody>
      </p:sp>
      <p:pic>
        <p:nvPicPr>
          <p:cNvPr id="5" name="صورة 4"/>
          <p:cNvPicPr/>
          <p:nvPr/>
        </p:nvPicPr>
        <p:blipFill>
          <a:blip r:embed="rId2" cstate="print"/>
          <a:srcRect/>
          <a:stretch>
            <a:fillRect/>
          </a:stretch>
        </p:blipFill>
        <p:spPr bwMode="auto">
          <a:xfrm>
            <a:off x="4800600" y="2212735"/>
            <a:ext cx="3810317" cy="2568815"/>
          </a:xfrm>
          <a:prstGeom prst="rect">
            <a:avLst/>
          </a:prstGeom>
          <a:noFill/>
          <a:ln w="9525">
            <a:noFill/>
            <a:miter lim="800000"/>
            <a:headEnd/>
            <a:tailEnd/>
          </a:ln>
        </p:spPr>
      </p:pic>
    </p:spTree>
    <p:extLst>
      <p:ext uri="{BB962C8B-B14F-4D97-AF65-F5344CB8AC3E}">
        <p14:creationId xmlns:p14="http://schemas.microsoft.com/office/powerpoint/2010/main" val="223532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1000" y="618641"/>
            <a:ext cx="7239000" cy="3197798"/>
          </a:xfrm>
          <a:prstGeom prst="rect">
            <a:avLst/>
          </a:prstGeom>
        </p:spPr>
        <p:txBody>
          <a:bodyPr wrap="square">
            <a:spAutoFit/>
          </a:bodyPr>
          <a:lstStyle/>
          <a:p>
            <a:pPr marL="342900" indent="-342900" algn="just">
              <a:lnSpc>
                <a:spcPct val="115000"/>
              </a:lnSpc>
              <a:spcAft>
                <a:spcPts val="1000"/>
              </a:spcAft>
              <a:buFont typeface="+mj-lt"/>
              <a:buAutoNum type="arabicPeriod" startAt="5"/>
            </a:pPr>
            <a:r>
              <a:rPr lang="en-US" dirty="0">
                <a:solidFill>
                  <a:prstClr val="black"/>
                </a:solidFill>
                <a:latin typeface="Times New Roman"/>
                <a:ea typeface="Calibri"/>
                <a:cs typeface="Arial"/>
              </a:rPr>
              <a:t>The film should be dried rapidly. A good blood film preparation will be thick at the drop end and thin film at the opposite end.</a:t>
            </a:r>
          </a:p>
          <a:p>
            <a:pPr marL="342900" indent="-342900" algn="just">
              <a:lnSpc>
                <a:spcPct val="115000"/>
              </a:lnSpc>
              <a:spcAft>
                <a:spcPts val="1000"/>
              </a:spcAft>
              <a:buFont typeface="+mj-lt"/>
              <a:buAutoNum type="arabicPeriod" startAt="5"/>
            </a:pPr>
            <a:endParaRPr lang="en-US" sz="1200" dirty="0">
              <a:solidFill>
                <a:prstClr val="black"/>
              </a:solidFill>
              <a:latin typeface="Calibri"/>
              <a:ea typeface="Calibri"/>
              <a:cs typeface="Arial"/>
            </a:endParaRPr>
          </a:p>
          <a:p>
            <a:pPr marL="342900" lvl="0" indent="-342900" algn="just">
              <a:lnSpc>
                <a:spcPct val="115000"/>
              </a:lnSpc>
              <a:spcAft>
                <a:spcPts val="1000"/>
              </a:spcAft>
              <a:buFont typeface="+mj-lt"/>
              <a:buAutoNum type="arabicPeriod" startAt="5"/>
            </a:pPr>
            <a:r>
              <a:rPr lang="en-US" dirty="0">
                <a:latin typeface="Times New Roman"/>
                <a:ea typeface="Calibri"/>
                <a:cs typeface="Arial"/>
              </a:rPr>
              <a:t>The thickness of the spread when pulling the smear is determined by the:</a:t>
            </a:r>
          </a:p>
          <a:p>
            <a:pPr marL="342900" lvl="0" indent="-342900" algn="just">
              <a:lnSpc>
                <a:spcPct val="115000"/>
              </a:lnSpc>
              <a:spcAft>
                <a:spcPts val="1000"/>
              </a:spcAft>
              <a:buFont typeface="+mj-lt"/>
              <a:buAutoNum type="arabicPeriod" startAt="5"/>
            </a:pPr>
            <a:endParaRPr lang="en-US" sz="1200" dirty="0">
              <a:latin typeface="Calibri"/>
              <a:ea typeface="Calibri"/>
              <a:cs typeface="Arial"/>
            </a:endParaRPr>
          </a:p>
          <a:p>
            <a:pPr marL="342900" lvl="0" indent="-342900" algn="just">
              <a:lnSpc>
                <a:spcPct val="115000"/>
              </a:lnSpc>
              <a:spcAft>
                <a:spcPts val="1000"/>
              </a:spcAft>
              <a:buFont typeface="+mj-lt"/>
              <a:buAutoNum type="alphaLcParenR"/>
            </a:pPr>
            <a:r>
              <a:rPr lang="en-US" dirty="0">
                <a:latin typeface="Times New Roman"/>
                <a:ea typeface="Calibri"/>
                <a:cs typeface="Arial"/>
              </a:rPr>
              <a:t>Angle of the spreader slide.</a:t>
            </a:r>
            <a:endParaRPr lang="en-US" sz="1200" dirty="0">
              <a:latin typeface="Calibri"/>
              <a:ea typeface="Calibri"/>
              <a:cs typeface="Arial"/>
            </a:endParaRPr>
          </a:p>
          <a:p>
            <a:pPr marL="342900" lvl="0" indent="-342900" algn="just">
              <a:lnSpc>
                <a:spcPct val="115000"/>
              </a:lnSpc>
              <a:spcAft>
                <a:spcPts val="1000"/>
              </a:spcAft>
              <a:buFont typeface="+mj-lt"/>
              <a:buAutoNum type="alphaLcParenR"/>
            </a:pPr>
            <a:r>
              <a:rPr lang="en-US" dirty="0">
                <a:latin typeface="Times New Roman"/>
                <a:ea typeface="Calibri"/>
                <a:cs typeface="Arial"/>
              </a:rPr>
              <a:t>Size of the blood drop.</a:t>
            </a:r>
            <a:endParaRPr lang="en-US" sz="1200" dirty="0">
              <a:latin typeface="Calibri"/>
              <a:ea typeface="Calibri"/>
              <a:cs typeface="Arial"/>
            </a:endParaRPr>
          </a:p>
          <a:p>
            <a:pPr marL="342900" lvl="0" indent="-342900" algn="just">
              <a:lnSpc>
                <a:spcPct val="115000"/>
              </a:lnSpc>
              <a:spcAft>
                <a:spcPts val="1000"/>
              </a:spcAft>
              <a:buFont typeface="+mj-lt"/>
              <a:buAutoNum type="alphaLcParenR"/>
            </a:pPr>
            <a:r>
              <a:rPr lang="en-US" dirty="0">
                <a:latin typeface="Times New Roman"/>
                <a:ea typeface="Calibri"/>
                <a:cs typeface="Arial"/>
              </a:rPr>
              <a:t>Speed of spreading.</a:t>
            </a:r>
            <a:endParaRPr lang="en-US" sz="1200" dirty="0">
              <a:effectLst/>
              <a:latin typeface="Calibri"/>
              <a:ea typeface="Calibri"/>
              <a:cs typeface="Arial"/>
            </a:endParaRPr>
          </a:p>
        </p:txBody>
      </p:sp>
      <p:pic>
        <p:nvPicPr>
          <p:cNvPr id="6" name="صورة 5"/>
          <p:cNvPicPr/>
          <p:nvPr/>
        </p:nvPicPr>
        <p:blipFill>
          <a:blip r:embed="rId2" cstate="print"/>
          <a:srcRect/>
          <a:stretch>
            <a:fillRect/>
          </a:stretch>
        </p:blipFill>
        <p:spPr bwMode="auto">
          <a:xfrm>
            <a:off x="4231339" y="2164394"/>
            <a:ext cx="3845859" cy="2622877"/>
          </a:xfrm>
          <a:prstGeom prst="rect">
            <a:avLst/>
          </a:prstGeom>
          <a:noFill/>
          <a:ln w="9525">
            <a:noFill/>
            <a:miter lim="800000"/>
            <a:headEnd/>
            <a:tailEnd/>
          </a:ln>
        </p:spPr>
      </p:pic>
    </p:spTree>
    <p:extLst>
      <p:ext uri="{BB962C8B-B14F-4D97-AF65-F5344CB8AC3E}">
        <p14:creationId xmlns:p14="http://schemas.microsoft.com/office/powerpoint/2010/main" val="279971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285750"/>
            <a:ext cx="7848600" cy="3657796"/>
          </a:xfrm>
          <a:prstGeom prst="rect">
            <a:avLst/>
          </a:prstGeom>
        </p:spPr>
        <p:txBody>
          <a:bodyPr wrap="square">
            <a:spAutoFit/>
          </a:bodyPr>
          <a:lstStyle/>
          <a:p>
            <a:pPr algn="just">
              <a:lnSpc>
                <a:spcPct val="115000"/>
              </a:lnSpc>
              <a:spcAft>
                <a:spcPts val="1000"/>
              </a:spcAft>
            </a:pPr>
            <a:r>
              <a:rPr lang="en-US" sz="2800" b="1" u="sng" dirty="0">
                <a:latin typeface="Times New Roman"/>
                <a:ea typeface="Calibri"/>
                <a:cs typeface="Arial"/>
              </a:rPr>
              <a:t>Fixing of blood films</a:t>
            </a:r>
            <a:endParaRPr lang="en-US" sz="1600" dirty="0">
              <a:latin typeface="Calibri"/>
              <a:ea typeface="Calibri"/>
              <a:cs typeface="Arial"/>
            </a:endParaRPr>
          </a:p>
          <a:p>
            <a:pPr algn="just">
              <a:lnSpc>
                <a:spcPct val="115000"/>
              </a:lnSpc>
            </a:pPr>
            <a:r>
              <a:rPr lang="en-US" sz="2800" dirty="0">
                <a:latin typeface="Times New Roman"/>
                <a:ea typeface="Calibri"/>
                <a:cs typeface="Arial"/>
              </a:rPr>
              <a:t>      Before staining, the blood films need to be fixed with acetone free methyl alcohol for 0.5 to 2 minutes in order to prevent hemolysis when they come in contact with water when water has to be added subsequently. Alcohol denature the proteins and hardness the cell contents.</a:t>
            </a:r>
            <a:endParaRPr lang="en-US" dirty="0">
              <a:effectLst/>
              <a:latin typeface="Calibri"/>
              <a:ea typeface="Calibri"/>
              <a:cs typeface="Arial"/>
            </a:endParaRPr>
          </a:p>
        </p:txBody>
      </p:sp>
    </p:spTree>
    <p:extLst>
      <p:ext uri="{BB962C8B-B14F-4D97-AF65-F5344CB8AC3E}">
        <p14:creationId xmlns:p14="http://schemas.microsoft.com/office/powerpoint/2010/main" val="267534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295743"/>
            <a:ext cx="8305800" cy="3985706"/>
          </a:xfrm>
          <a:prstGeom prst="rect">
            <a:avLst/>
          </a:prstGeom>
        </p:spPr>
        <p:txBody>
          <a:bodyPr wrap="square">
            <a:spAutoFit/>
          </a:bodyPr>
          <a:lstStyle/>
          <a:p>
            <a:pPr>
              <a:lnSpc>
                <a:spcPct val="115000"/>
              </a:lnSpc>
            </a:pPr>
            <a:r>
              <a:rPr lang="en-US" sz="2000" b="1" u="sng" dirty="0">
                <a:latin typeface="Times New Roman"/>
                <a:ea typeface="Calibri"/>
                <a:cs typeface="Arial"/>
              </a:rPr>
              <a:t>Stain preparation and staining</a:t>
            </a:r>
            <a:endParaRPr lang="en-US" sz="1400" dirty="0">
              <a:latin typeface="Calibri"/>
              <a:ea typeface="Calibri"/>
              <a:cs typeface="Arial"/>
            </a:endParaRPr>
          </a:p>
          <a:p>
            <a:pPr marL="342900" lvl="0" indent="-342900">
              <a:lnSpc>
                <a:spcPct val="115000"/>
              </a:lnSpc>
              <a:buFont typeface="+mj-lt"/>
              <a:buAutoNum type="alphaUcPeriod"/>
            </a:pPr>
            <a:r>
              <a:rPr lang="en-US" sz="2000" dirty="0">
                <a:latin typeface="Times New Roman"/>
                <a:ea typeface="Calibri"/>
                <a:cs typeface="Arial"/>
              </a:rPr>
              <a:t> Leishmans stain  </a:t>
            </a:r>
            <a:endParaRPr lang="en-US" sz="1400" dirty="0">
              <a:latin typeface="Calibri"/>
              <a:ea typeface="Calibri"/>
              <a:cs typeface="Arial"/>
            </a:endParaRPr>
          </a:p>
          <a:p>
            <a:pPr>
              <a:lnSpc>
                <a:spcPct val="115000"/>
              </a:lnSpc>
            </a:pPr>
            <a:r>
              <a:rPr lang="en-US" sz="2000" dirty="0">
                <a:latin typeface="Times New Roman"/>
                <a:ea typeface="Calibri"/>
                <a:cs typeface="Arial"/>
              </a:rPr>
              <a:t>Composition</a:t>
            </a:r>
            <a:endParaRPr lang="en-US" sz="1400" dirty="0">
              <a:latin typeface="Calibri"/>
              <a:ea typeface="Calibri"/>
              <a:cs typeface="Arial"/>
            </a:endParaRPr>
          </a:p>
          <a:p>
            <a:pPr>
              <a:lnSpc>
                <a:spcPct val="115000"/>
              </a:lnSpc>
            </a:pPr>
            <a:r>
              <a:rPr lang="en-US" sz="2000" dirty="0">
                <a:latin typeface="Times New Roman"/>
                <a:ea typeface="Calibri"/>
                <a:cs typeface="Arial"/>
              </a:rPr>
              <a:t>Powdered Leishmans stain          0.15 mg</a:t>
            </a:r>
            <a:endParaRPr lang="en-US" sz="1400" dirty="0">
              <a:latin typeface="Calibri"/>
              <a:ea typeface="Calibri"/>
              <a:cs typeface="Arial"/>
            </a:endParaRPr>
          </a:p>
          <a:p>
            <a:pPr>
              <a:lnSpc>
                <a:spcPct val="115000"/>
              </a:lnSpc>
            </a:pPr>
            <a:r>
              <a:rPr lang="en-US" sz="2000" dirty="0">
                <a:latin typeface="Times New Roman"/>
                <a:ea typeface="Calibri"/>
                <a:cs typeface="Arial"/>
              </a:rPr>
              <a:t>Methyl alcohol                             133 ml</a:t>
            </a:r>
            <a:endParaRPr lang="en-US" sz="1400" dirty="0">
              <a:latin typeface="Calibri"/>
              <a:ea typeface="Calibri"/>
              <a:cs typeface="Arial"/>
            </a:endParaRPr>
          </a:p>
          <a:p>
            <a:pPr>
              <a:lnSpc>
                <a:spcPct val="115000"/>
              </a:lnSpc>
            </a:pPr>
            <a:r>
              <a:rPr lang="en-US" sz="2000" b="1" dirty="0">
                <a:latin typeface="Times New Roman"/>
                <a:ea typeface="Calibri"/>
                <a:cs typeface="Arial"/>
              </a:rPr>
              <a:t>Method of staining</a:t>
            </a:r>
            <a:endParaRPr lang="en-US" sz="1400" dirty="0">
              <a:latin typeface="Calibri"/>
              <a:ea typeface="Calibri"/>
              <a:cs typeface="Arial"/>
            </a:endParaRPr>
          </a:p>
          <a:p>
            <a:pPr marL="342900" lvl="0" indent="-342900" algn="just">
              <a:lnSpc>
                <a:spcPct val="115000"/>
              </a:lnSpc>
              <a:buFont typeface="+mj-lt"/>
              <a:buAutoNum type="arabicPeriod"/>
            </a:pPr>
            <a:r>
              <a:rPr lang="en-US" sz="2000" dirty="0">
                <a:latin typeface="Times New Roman"/>
                <a:ea typeface="Calibri"/>
                <a:cs typeface="Arial"/>
              </a:rPr>
              <a:t>Pour few drops (about 8) on the slide, Wait for two minutes.</a:t>
            </a:r>
            <a:endParaRPr lang="en-US" sz="1400" dirty="0">
              <a:latin typeface="Calibri"/>
              <a:ea typeface="Calibri"/>
              <a:cs typeface="Arial"/>
            </a:endParaRPr>
          </a:p>
          <a:p>
            <a:pPr marL="342900" lvl="0" indent="-342900" algn="just">
              <a:lnSpc>
                <a:spcPct val="115000"/>
              </a:lnSpc>
              <a:buFont typeface="+mj-lt"/>
              <a:buAutoNum type="arabicPeriod"/>
            </a:pPr>
            <a:r>
              <a:rPr lang="en-US" sz="2000" dirty="0">
                <a:latin typeface="Times New Roman"/>
                <a:ea typeface="Calibri"/>
                <a:cs typeface="Arial"/>
              </a:rPr>
              <a:t>Add double the amount (16 drops) of buffered water. Mix by rocking and wait for 7-10 minutes.</a:t>
            </a:r>
            <a:endParaRPr lang="en-US" sz="1400" dirty="0">
              <a:latin typeface="Calibri"/>
              <a:ea typeface="Calibri"/>
              <a:cs typeface="Arial"/>
            </a:endParaRPr>
          </a:p>
          <a:p>
            <a:pPr marL="342900" lvl="0" indent="-342900" algn="just">
              <a:lnSpc>
                <a:spcPct val="115000"/>
              </a:lnSpc>
              <a:buFont typeface="+mj-lt"/>
              <a:buAutoNum type="arabicPeriod"/>
            </a:pPr>
            <a:r>
              <a:rPr lang="en-US" sz="2000" dirty="0">
                <a:latin typeface="Times New Roman"/>
                <a:ea typeface="Calibri"/>
                <a:cs typeface="Arial"/>
              </a:rPr>
              <a:t>The stain is flooded off with distilled water and this should be complete in 2-3 second, and allow it to dry.</a:t>
            </a:r>
            <a:endParaRPr lang="en-US" sz="1400" dirty="0">
              <a:effectLst/>
              <a:latin typeface="Calibri"/>
              <a:ea typeface="Calibri"/>
              <a:cs typeface="Arial"/>
            </a:endParaRPr>
          </a:p>
        </p:txBody>
      </p:sp>
    </p:spTree>
    <p:extLst>
      <p:ext uri="{BB962C8B-B14F-4D97-AF65-F5344CB8AC3E}">
        <p14:creationId xmlns:p14="http://schemas.microsoft.com/office/powerpoint/2010/main" val="263633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2266</TotalTime>
  <Words>964</Words>
  <Application>Microsoft Office PowerPoint</Application>
  <PresentationFormat>On-screen Show (16:9)</PresentationFormat>
  <Paragraphs>137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Constantia</vt:lpstr>
      <vt:lpstr>Symbol</vt:lpstr>
      <vt:lpstr>Times New Roman</vt:lpstr>
      <vt:lpstr>Wingdings 2</vt:lpstr>
      <vt:lpstr>تدفق</vt:lpstr>
      <vt:lpstr>PowerPoint Presentation</vt:lpstr>
      <vt:lpstr>The white blood cells may be classified  into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Dr.kalid</dc:creator>
  <cp:lastModifiedBy>toshbai</cp:lastModifiedBy>
  <cp:revision>228</cp:revision>
  <dcterms:created xsi:type="dcterms:W3CDTF">2017-08-07T16:03:08Z</dcterms:created>
  <dcterms:modified xsi:type="dcterms:W3CDTF">2022-04-18T23:38:05Z</dcterms:modified>
</cp:coreProperties>
</file>